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E8B4-DC6A-4C95-8360-64896DE83F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1562-575C-461C-9EBC-DF6769DF6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067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E8B4-DC6A-4C95-8360-64896DE83F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1562-575C-461C-9EBC-DF6769DF6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043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E8B4-DC6A-4C95-8360-64896DE83F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1562-575C-461C-9EBC-DF6769DF6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194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E8B4-DC6A-4C95-8360-64896DE83F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1562-575C-461C-9EBC-DF6769DF6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665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E8B4-DC6A-4C95-8360-64896DE83F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1562-575C-461C-9EBC-DF6769DF6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093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E8B4-DC6A-4C95-8360-64896DE83F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1562-575C-461C-9EBC-DF6769DF6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74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E8B4-DC6A-4C95-8360-64896DE83F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1562-575C-461C-9EBC-DF6769DF6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474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E8B4-DC6A-4C95-8360-64896DE83F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1562-575C-461C-9EBC-DF6769DF6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269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E8B4-DC6A-4C95-8360-64896DE83F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1562-575C-461C-9EBC-DF6769DF6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735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E8B4-DC6A-4C95-8360-64896DE83F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1562-575C-461C-9EBC-DF6769DF6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219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E8B4-DC6A-4C95-8360-64896DE83F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1562-575C-461C-9EBC-DF6769DF6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008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EE8B4-DC6A-4C95-8360-64896DE83F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3F1562-575C-461C-9EBC-DF6769DF6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394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ОСНОВНЫЕ ПРИЕМЫ УСТРАНЕНИЯ</a:t>
            </a:r>
            <a:br>
              <a:rPr lang="ru-RU" b="1" dirty="0"/>
            </a:br>
            <a:r>
              <a:rPr lang="ru-RU" b="1" dirty="0"/>
              <a:t>ТЕХНИЧЕСКИХ ПРОТИВОРЕЧИЙ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093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1909814"/>
              </p:ext>
            </p:extLst>
          </p:nvPr>
        </p:nvGraphicFramePr>
        <p:xfrm>
          <a:off x="539552" y="89128"/>
          <a:ext cx="8229600" cy="64362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76264"/>
                <a:gridCol w="5853336"/>
              </a:tblGrid>
              <a:tr h="1224136">
                <a:tc>
                  <a:txBody>
                    <a:bodyPr/>
                    <a:lstStyle/>
                    <a:p>
                      <a:r>
                        <a:rPr lang="ru-RU" sz="1800" u="none" strike="noStrike" kern="1200" baseline="0" dirty="0" smtClean="0"/>
                        <a:t>29. ИСПОЛЬЗОВАНИЕ ПНЕВМО - И ГИДРОКОНСТРУКЦИЙ:</a:t>
                      </a:r>
                      <a:endParaRPr lang="ru-RU" sz="1800" b="0" i="0" u="none" strike="noStrike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u="none" strike="noStrike" kern="1200" baseline="0" dirty="0" smtClean="0"/>
                        <a:t>вместо твердых частей объекта использовать газообразные и жидкие: надувные и </a:t>
                      </a:r>
                      <a:r>
                        <a:rPr lang="ru-RU" sz="1800" u="none" strike="noStrike" kern="1200" baseline="0" dirty="0" err="1" smtClean="0"/>
                        <a:t>гидронаполняемые</a:t>
                      </a:r>
                      <a:r>
                        <a:rPr lang="ru-RU" sz="1800" u="none" strike="noStrike" kern="1200" baseline="0" dirty="0" smtClean="0"/>
                        <a:t> воздушные подушки, гидростатические и </a:t>
                      </a:r>
                      <a:r>
                        <a:rPr lang="ru-RU" sz="1800" u="none" strike="noStrike" kern="1200" baseline="0" dirty="0" err="1" smtClean="0"/>
                        <a:t>гидрореактинвные</a:t>
                      </a:r>
                      <a:r>
                        <a:rPr lang="ru-RU" sz="1800" u="none" strike="noStrike" kern="1200" baseline="0" dirty="0" smtClean="0"/>
                        <a:t>.</a:t>
                      </a:r>
                      <a:endParaRPr lang="ru-RU" dirty="0" smtClean="0"/>
                    </a:p>
                  </a:txBody>
                  <a:tcPr/>
                </a:tc>
              </a:tr>
              <a:tr h="634152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30. ИСПОЛЬЗОВАНИЕ ГИБКИХ ОБОЛОЧЕК И ТОНКИХ ПЛЕНОК: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а) вместо обычных конструкций использовать гибкие оболочки и тонкие пленки;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б) изолировать объект от внешней среды с помощью гибких оболочек и тонких пленок.</a:t>
                      </a:r>
                      <a:endParaRPr lang="ru-RU" dirty="0" smtClean="0"/>
                    </a:p>
                  </a:txBody>
                  <a:tcPr/>
                </a:tc>
              </a:tr>
              <a:tr h="1403568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31. ПРИМЕНЕНИЕ ПОРИСТЫХ МАТЕРИАЛОВ: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а) выполнить объект пористым или использовать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дополнительные пористые элементы (вставки, покрытия в т. д.);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6) если объект уже выполнен пористым, заполнить поры каким-то веществом.</a:t>
                      </a:r>
                      <a:endParaRPr lang="ru-RU" dirty="0" smtClean="0"/>
                    </a:p>
                    <a:p>
                      <a:pPr algn="just"/>
                      <a:endParaRPr lang="ru-RU" dirty="0"/>
                    </a:p>
                  </a:txBody>
                  <a:tcPr/>
                </a:tc>
              </a:tr>
              <a:tr h="2042472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32. ИЗМЕНЕНИЕ ОКРАСКИ: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а) изменить окраску объекта или внешней среды;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б) изменить степень прозрачности объекта или внешней среды;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в) для наблюдений за плохо видимым объектом или процессами использовать красящие добавки;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г) если такие добавки уже применяются, использовать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люминофоры.</a:t>
                      </a:r>
                      <a:endParaRPr lang="ru-RU" dirty="0" smtClean="0"/>
                    </a:p>
                    <a:p>
                      <a:pPr algn="just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832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9098948"/>
              </p:ext>
            </p:extLst>
          </p:nvPr>
        </p:nvGraphicFramePr>
        <p:xfrm>
          <a:off x="539552" y="332656"/>
          <a:ext cx="8229600" cy="6095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5997352"/>
              </a:tblGrid>
              <a:tr h="869882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33. </a:t>
                      </a:r>
                      <a:r>
                        <a:rPr lang="ru-RU" sz="1800" b="0" i="0" u="none" strike="noStrike" kern="1200" baseline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0ДНОРОДНОСТЬ:</a:t>
                      </a:r>
                      <a:endParaRPr lang="ru-RU" sz="18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объекты, взаимодействующие с данным объектом, должны быть сделаны из того же материала (илы близкого ему по свойствам).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9137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34. ОТБРОС И РЕГЕНЕРАЦИЯ ЧАСТЕЙ: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а) выполнившая свое назначение и ставшая ненужной часть объекта должна быть отброшена (растворена, испарена и т. д.) или видоизменена непосредственно в ходе работы;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б) расходуемые части объекта должны быть восстановлены непосредственно в ходе работы.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just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516712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35.ИЗМЕНЕНИЕ АГРЕГАТНОГО СОСТОЯНИЯ ОБЪЕКТА: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сюда входят не только простые переходы, например, от твердого состояния к жидкому, но и переходы к «</a:t>
                      </a:r>
                      <a:r>
                        <a:rPr lang="ru-RU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псевдосостояниям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» (к «</a:t>
                      </a:r>
                      <a:r>
                        <a:rPr lang="ru-RU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псевдожидкостям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») и промежуточным состояниям, например, использование эластичных твердых тел.</a:t>
                      </a:r>
                    </a:p>
                  </a:txBody>
                  <a:tcPr/>
                </a:tc>
              </a:tr>
              <a:tr h="1652776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36. ПРИМЕНЕНИЕ ФАЗОВЫХ ПЕРЕХОДОВ: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использовать явления, возникающие при фазовых переходах, например изменение объема, выделение или потребление тепла и т. д.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34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9509132"/>
              </p:ext>
            </p:extLst>
          </p:nvPr>
        </p:nvGraphicFramePr>
        <p:xfrm>
          <a:off x="457200" y="332656"/>
          <a:ext cx="8229600" cy="6022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576"/>
                <a:gridCol w="6131024"/>
              </a:tblGrid>
              <a:tr h="1505606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37. ПРИМЕНЕНИЕ ТЕПЛОВОГО РАСШИРЕНИЯ: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а) использовать тепловое расширение (тли сжатие) материалов;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б) использовать несколько материалов с разными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коэффициентами теплового расширения.</a:t>
                      </a:r>
                    </a:p>
                  </a:txBody>
                  <a:tcPr/>
                </a:tc>
              </a:tr>
              <a:tr h="1853054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38. ПРИМЕНЕНИЕ СИЛЬНЫХ ОКИСЛИТЕЛЕЙ: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а) заменить обычный воздух обогащенным;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б) заменить обогащенный воздух кислородом;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в) воздействовать на воздух или кислород ионизирующими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излучениями;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г) использовать озонированный кислород;</a:t>
                      </a:r>
                      <a:endParaRPr lang="ru-RU" dirty="0" smtClean="0"/>
                    </a:p>
                  </a:txBody>
                  <a:tcPr/>
                </a:tc>
              </a:tr>
              <a:tr h="1158158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39. ПРИМЕНЕНИЕ ИНЕРТНОЙ СРЕДЫ: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а) заменить общую среду инертной;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б) вести процесс в вакууме. Этот прием можно считать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антиподом предыдущего.</a:t>
                      </a:r>
                    </a:p>
                  </a:txBody>
                  <a:tcPr/>
                </a:tc>
              </a:tr>
              <a:tr h="15056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40.ПРИМЕНЕНИЕ КОМПОЗИТНЫХ МАТЕРИАЛОВ: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перейти от однородных материалов к композитным.</a:t>
                      </a:r>
                      <a:endParaRPr lang="ru-RU" dirty="0" smtClean="0"/>
                    </a:p>
                    <a:p>
                      <a:pPr algn="just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003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6681748"/>
              </p:ext>
            </p:extLst>
          </p:nvPr>
        </p:nvGraphicFramePr>
        <p:xfrm>
          <a:off x="467544" y="476672"/>
          <a:ext cx="8229600" cy="5852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  <a:gridCol w="5349280"/>
              </a:tblGrid>
              <a:tr h="822949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ПРИЕМ</a:t>
                      </a:r>
                      <a:endParaRPr lang="ru-RU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effectLst/>
                        </a:rPr>
                        <a:t>СПОСОБ</a:t>
                      </a:r>
                      <a:endParaRPr lang="ru-RU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noFill/>
                  </a:tcPr>
                </a:tc>
              </a:tr>
              <a:tr h="822949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ДРОБЛЕНИЕ:</a:t>
                      </a:r>
                      <a:endParaRPr lang="ru-RU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а) разделить объект на независимые части;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б) выполнить объект разборным;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в) увеличить степень дробления объекта.</a:t>
                      </a:r>
                      <a:endParaRPr lang="ru-RU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</a:tr>
              <a:tr h="822949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ВЫНЕСЕНИЕ:</a:t>
                      </a:r>
                      <a:endParaRPr lang="ru-RU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отделить от объекта мешающую часть (мешающее свойство) или, наоборот, выделить единственно нужную часть или нужное свойство.</a:t>
                      </a:r>
                      <a:endParaRPr lang="ru-RU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</a:tr>
              <a:tr h="822949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З. МЕСТНОЕ КАЧЕСТВО:</a:t>
                      </a:r>
                      <a:endParaRPr lang="ru-RU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а) перейти от однородной структуры объекта или внешней среды (внешнего воздействия) к неоднородной;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б) разные части объекта должны выполнять различные функции;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в) каждая часть объекта должна находиться в условиях, наиболее благоприятных для ее работы.</a:t>
                      </a:r>
                      <a:endParaRPr lang="ru-RU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</a:tr>
              <a:tr h="822949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 АСИММЕТРИЯ:</a:t>
                      </a:r>
                      <a:endParaRPr lang="ru-RU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а) перейти от симметрической формы объекта к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асимметрической;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б) если объект уже асимметричен, увеличить степень асимметрии.</a:t>
                      </a:r>
                      <a:endParaRPr lang="ru-RU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256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2763605"/>
              </p:ext>
            </p:extLst>
          </p:nvPr>
        </p:nvGraphicFramePr>
        <p:xfrm>
          <a:off x="457200" y="260649"/>
          <a:ext cx="8229600" cy="6489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6648"/>
                <a:gridCol w="5482952"/>
              </a:tblGrid>
              <a:tr h="1584176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 0БЪЕДИНЕНИЕ: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а) соединить однородные или предназначенные для смежных операций объекты;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б) объединить во времени однородные или смежные операции.</a:t>
                      </a:r>
                    </a:p>
                    <a:p>
                      <a:pPr algn="just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584176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6.УНИВЕРСАЛЬНОСТЬ: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объект выполняет несколько разных функций, благодаря чему отпадает необходимость в других объектах.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just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5841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 «МАТРЕШКА»: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а) один объект размещен внутри другого, который, в свою очередь, находится внутри третьего и т. д.;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б) один объект проходит сквозь полость в другом объекте.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just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584176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8. АНТИВЕС: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а) компенсировать вес объекта соединением с другим объектом, обладающим подъемной силой;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б) компенсировать вес объекта взаимодействием со средой (преимущественно за счет </a:t>
                      </a:r>
                      <a:r>
                        <a:rPr lang="ru-RU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аэро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и гидродинамических сил.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355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9995701"/>
              </p:ext>
            </p:extLst>
          </p:nvPr>
        </p:nvGraphicFramePr>
        <p:xfrm>
          <a:off x="323850" y="260350"/>
          <a:ext cx="8362950" cy="6328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9958"/>
                <a:gridCol w="5842992"/>
              </a:tblGrid>
              <a:tr h="1530245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 ПРЕДВАРИТЕЛЬНОЕ </a:t>
                      </a:r>
                      <a:r>
                        <a:rPr lang="ru-RU" sz="1800" b="0" i="0" u="none" strike="noStrike" kern="1200" baseline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АНТИДЕЙСТВИЕ:</a:t>
                      </a:r>
                      <a:endParaRPr lang="ru-RU" sz="18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если по условиям задачи необходимо совершать какое-то действие, надо заранее совершить антидействие.</a:t>
                      </a:r>
                    </a:p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5302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10. ПРЕДВАРИТЕЛЬНОЕ ДЕЙСТВИЕ: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а) заранее выполнить требуемое действие (полностью или хотя бы частично);</a:t>
                      </a:r>
                    </a:p>
                    <a:p>
                      <a:pPr algn="just"/>
                      <a:r>
                        <a:rPr lang="ru-RU" sz="1800" b="0" i="0" u="none" strike="noStrike" kern="1200" baseline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б) заранее расставить объекты так, чтобы они могли вступить в действие без затрат времени на доставку и с наиболее удобного места.</a:t>
                      </a:r>
                    </a:p>
                    <a:p>
                      <a:pPr algn="just"/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5302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11.ЗАРАНЕЕ ПОДЛОЖЕННАЯ ПОДУШКА: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компенсировать относительно невысокую надежность объекта аварийными средствами.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5302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12. ЭКВИПОТЕНЦИАЛЬ-НОСТЬ: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изменить условия работы так, чтобы не приходилось поднимать или опускать объект.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076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620852"/>
              </p:ext>
            </p:extLst>
          </p:nvPr>
        </p:nvGraphicFramePr>
        <p:xfrm>
          <a:off x="457200" y="260648"/>
          <a:ext cx="8229600" cy="630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74640"/>
                <a:gridCol w="5554960"/>
              </a:tblGrid>
              <a:tr h="1656184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13. НАОБОРОТ: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а) вместо действия, диктуемого условиями задачи, осуществить обратное действие;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б) сделать движущуюся часть объекта или внешней среды неподвижной, а неподвижную — движущейся;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в) повернуть объект вверх ногами, вывернуть его.</a:t>
                      </a:r>
                    </a:p>
                    <a:p>
                      <a:pPr algn="just"/>
                      <a:endParaRPr lang="ru-RU" dirty="0"/>
                    </a:p>
                  </a:txBody>
                  <a:tcPr/>
                </a:tc>
              </a:tr>
              <a:tr h="14309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14. СФЕРОИДАЛЬНОСТЬ: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а) перейти от прямолинейных частей к криволинейным, от плоских поверхностей к сферическим, от частей, выполненных в виде куба или параллелепипеда, к шаровым конструкциям;</a:t>
                      </a:r>
                      <a:endParaRPr lang="ru-RU" dirty="0" smtClean="0"/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б) использовать ролики, шарики, спирали;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в) перейти от прямолинейного движении к вращательному, использовать центробежную силу.</a:t>
                      </a:r>
                    </a:p>
                    <a:p>
                      <a:pPr algn="just"/>
                      <a:endParaRPr lang="ru-RU" dirty="0"/>
                    </a:p>
                  </a:txBody>
                  <a:tcPr/>
                </a:tc>
              </a:tr>
              <a:tr h="1514432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15. ДИНАМИЧНОСТЬ: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а) характеристики объема (или внешней среды) должны меняться так, чтобы быть оптимальными на каждом этапе работы;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б) разделить объект на части, способные перемещаться относительно друг друга;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в) если объект в целом неподвижен, сделать его подвижным.</a:t>
                      </a:r>
                      <a:endParaRPr lang="ru-RU" dirty="0" smtClean="0"/>
                    </a:p>
                    <a:p>
                      <a:pPr algn="just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672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0219423"/>
              </p:ext>
            </p:extLst>
          </p:nvPr>
        </p:nvGraphicFramePr>
        <p:xfrm>
          <a:off x="457200" y="404664"/>
          <a:ext cx="8229600" cy="6159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4640"/>
                <a:gridCol w="5554960"/>
              </a:tblGrid>
              <a:tr h="1404156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16.ЧАСТИЧНОЕ ИЛИ ИЗБЫТОЧНОЕ ДЕЙСТВИЕ: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если трудно получить 100% требуемого эффекта, надо получить чуть меньше или чуть больше, задача при этом может существенно упроститься.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404156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17. ПЕРЕХОД В ДРУГОЕ ИЗМЕРЕНИЕ: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а) трудности, связанные с движением (или размещением) объекта по линии, устраняются, если объект приобретает возможность перемещаться в двух-трех измерениях;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б) использовать многоэтажную компоновку объектов вместо одноэтажной;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в) наклонять объект или положить его набок: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г) использовать обратную сторону данной площади;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д) использовать оптические потоки, падающие на соседнюю площадь или на обратную сторону имеющейся площади.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Прием 17а можно объединить с приемами 7 или 15в. Получается цепь, характеризующая общую тенденцию развития технических систем: от точки к линии, затем к плоскости, потом к объему </a:t>
                      </a:r>
                      <a:r>
                        <a:rPr lang="ru-RU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и,наконец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к совмещению многих объектов.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667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4033716"/>
              </p:ext>
            </p:extLst>
          </p:nvPr>
        </p:nvGraphicFramePr>
        <p:xfrm>
          <a:off x="395536" y="332656"/>
          <a:ext cx="8229600" cy="60713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92288"/>
                <a:gridCol w="5637312"/>
              </a:tblGrid>
              <a:tr h="2128345">
                <a:tc>
                  <a:txBody>
                    <a:bodyPr/>
                    <a:lstStyle/>
                    <a:p>
                      <a:r>
                        <a:rPr lang="ru-RU" dirty="0" smtClean="0"/>
                        <a:t>18. ИСПОЛЬЗОВАНИЕ МЕХАНИЧЕСКИХ КОЛЕБАНИЙ: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а) привести объект в колебательное движение;</a:t>
                      </a:r>
                    </a:p>
                    <a:p>
                      <a:pPr algn="just"/>
                      <a:r>
                        <a:rPr lang="ru-RU" dirty="0" smtClean="0"/>
                        <a:t>б) если такое движение уже совершается, увеличить его частоту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(вплоть до ультразвукового);</a:t>
                      </a:r>
                    </a:p>
                    <a:p>
                      <a:pPr algn="just"/>
                      <a:r>
                        <a:rPr lang="ru-RU" dirty="0" smtClean="0"/>
                        <a:t>в) использовать резонансную частоту;</a:t>
                      </a:r>
                    </a:p>
                    <a:p>
                      <a:pPr algn="just"/>
                      <a:r>
                        <a:rPr lang="ru-RU" dirty="0" smtClean="0"/>
                        <a:t>г) применить вместо механических вибраторов </a:t>
                      </a:r>
                      <a:r>
                        <a:rPr lang="ru-RU" dirty="0" err="1" smtClean="0"/>
                        <a:t>пьезовибраторы</a:t>
                      </a:r>
                      <a:r>
                        <a:rPr lang="ru-RU" dirty="0" smtClean="0"/>
                        <a:t>;</a:t>
                      </a:r>
                    </a:p>
                    <a:p>
                      <a:pPr algn="just"/>
                      <a:r>
                        <a:rPr lang="ru-RU" dirty="0" smtClean="0"/>
                        <a:t>д) использовать ультразвуковые колебания в сочетании с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электромагнитными полями.</a:t>
                      </a:r>
                    </a:p>
                  </a:txBody>
                  <a:tcPr/>
                </a:tc>
              </a:tr>
              <a:tr h="1407881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19. ПЕРИОДИЧЕСКОЕ ДЕЙСТВИЕ: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а) перейти от непрерывного действия к периодическому (импульсному);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б) если действие уже осуществляется периодически, изменить периодичность;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в) использовать паузы между импульсами.</a:t>
                      </a:r>
                    </a:p>
                  </a:txBody>
                  <a:tcPr/>
                </a:tc>
              </a:tr>
              <a:tr h="8885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20. НЕПРЕРЫВНОСТЬ ПОЛЕЗНОГО ДЕЙСТВИЯ: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а) вести работу непрерывно (все части объекта должны все время работать с полной нагрузкой);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б) устранить холостые и промежуточные ходы.</a:t>
                      </a:r>
                    </a:p>
                  </a:txBody>
                  <a:tcPr/>
                </a:tc>
              </a:tr>
              <a:tr h="14078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21. ПРОСКОК: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вести процесс или отдельные его части (например. вредные или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опасные) на большой скорости.</a:t>
                      </a:r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380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0304124"/>
              </p:ext>
            </p:extLst>
          </p:nvPr>
        </p:nvGraphicFramePr>
        <p:xfrm>
          <a:off x="457200" y="260649"/>
          <a:ext cx="8229600" cy="6120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2592"/>
                <a:gridCol w="5987008"/>
              </a:tblGrid>
              <a:tr h="2308978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22. ОБРАТИТЬ ВРЕД В ПОЛЬЗУ: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а) использовать вредные факторы (в частности, вредное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воздействие среды) для получения положительного эффекта;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б) устранить вредный фактор за счет сложения с другими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вредными факторами;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в) усилить вредный фактор, чтобы он перестал быть вредным.</a:t>
                      </a:r>
                      <a:endParaRPr lang="ru-RU" dirty="0" smtClean="0"/>
                    </a:p>
                  </a:txBody>
                  <a:tcPr/>
                </a:tc>
              </a:tr>
              <a:tr h="977359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23. 0БРАТНАЯ СВЯЗЬ: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а) ввести обратную связь;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б) если обратная связь есть, изменить ее.</a:t>
                      </a:r>
                      <a:endParaRPr lang="ru-RU" dirty="0" smtClean="0"/>
                    </a:p>
                    <a:p>
                      <a:pPr algn="just"/>
                      <a:endParaRPr lang="ru-RU" dirty="0"/>
                    </a:p>
                  </a:txBody>
                  <a:tcPr/>
                </a:tc>
              </a:tr>
              <a:tr h="1563775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24. ПОСРЕДНИК: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а) использовать промежуточный объект, переносящий или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передающий действие;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б) на время присоединить к объекту другой (</a:t>
                      </a:r>
                      <a:r>
                        <a:rPr lang="ru-RU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легкоудаляемьй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объект.</a:t>
                      </a:r>
                      <a:endParaRPr lang="ru-RU" dirty="0" smtClean="0"/>
                    </a:p>
                    <a:p>
                      <a:pPr algn="just"/>
                      <a:endParaRPr lang="ru-RU" dirty="0"/>
                    </a:p>
                  </a:txBody>
                  <a:tcPr/>
                </a:tc>
              </a:tr>
              <a:tr h="1270567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25. САМООБСЛУЖИ-ВАНИЕ: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а) объект должен сам себя обслуживать, выполняя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вспомогательные и ремонтные операции;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б) использовать отходы (энергии, вещества).</a:t>
                      </a:r>
                      <a:endParaRPr lang="ru-RU" dirty="0" smtClean="0"/>
                    </a:p>
                    <a:p>
                      <a:pPr algn="just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988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5987143"/>
              </p:ext>
            </p:extLst>
          </p:nvPr>
        </p:nvGraphicFramePr>
        <p:xfrm>
          <a:off x="251520" y="260648"/>
          <a:ext cx="8229600" cy="630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0584"/>
                <a:gridCol w="6059016"/>
              </a:tblGrid>
              <a:tr h="1792768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26. КОПИРОВАНИЕ: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а) вместо недоступного, сложного, дорогостоящего, неудобного или хрупкого объекта использовать его упрощенные и дешевые копии;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б) заменить объект или систему объектов их оптическими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копиями (изображениями), использовать при этом изменение масштаба (увеличить или уменьшить копии);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в) если используются видимые оптические копии, перейти к копиям инфракрасным или ультрафиолетовым.</a:t>
                      </a:r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27. ДЕШЕВАЯ НЕДОЛГОВЕЧНОСТЬ ВЗАМЕН ДОРОГОЙ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ДОЛГОВЕЧНОСТИ: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заменить дорогой объект набором дешевых объектов, поступившись при этом некоторыми качествами (например, долговечностью).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28. 3АМЕНА МЕХАНИЧЕСКОЙ СХЕМЫ: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а) заменить механическую схему оптической, акустической или запаховой;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б) использовать электрические, магнитные или </a:t>
                      </a:r>
                      <a:r>
                        <a:rPr lang="ru-RU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электромаг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нитные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поля для взаимодействия с объектом;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в) перейти от неподвижных полей к движущимся, от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фиксированных к меняющимся во времени, от неструктурных к имеющим определенную структуру;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г) использовать поля в сочетании с </a:t>
                      </a:r>
                      <a:r>
                        <a:rPr lang="ru-RU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ферромагнитными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частицами.</a:t>
                      </a:r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149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</TotalTime>
  <Words>1439</Words>
  <Application>Microsoft Office PowerPoint</Application>
  <PresentationFormat>Экран (4:3)</PresentationFormat>
  <Paragraphs>146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ОСНОВНЫЕ ПРИЕМЫ УСТРАНЕНИЯ ТЕХНИЧЕСКИХ ПРОТИВОРЕЧИЙ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ПРИЕМЫ УСТРАНЕНИЯ ТЕХНИЧЕСКИХ ПРОТИВОРЕЧИЙ</dc:title>
  <dc:creator>User</dc:creator>
  <cp:lastModifiedBy>User</cp:lastModifiedBy>
  <cp:revision>13</cp:revision>
  <dcterms:created xsi:type="dcterms:W3CDTF">2019-12-04T05:53:19Z</dcterms:created>
  <dcterms:modified xsi:type="dcterms:W3CDTF">2020-02-04T19:16:33Z</dcterms:modified>
</cp:coreProperties>
</file>